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7E5CE-3453-4FDE-AC5F-C23746EE49DF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726F2-2698-4BB6-AB1E-A86F4989A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06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2FD8842-358B-494E-BEE5-856EDCD75165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4694CAEC-B153-4263-8EA4-C1AC3EF59EBB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7A452F2E-0599-4849-BD14-91DE620A9355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ABB967-04CD-4C25-823A-9CE9C9387B8C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3662269-968A-4579-8798-C2FE8E19AF2E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358B6C7F-3E69-4828-8779-E8EA1670D911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57A238F8-F5A2-4088-8F5B-F102B4F402AA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75E55A53-CB2B-49B2-8CD3-7C7B342E4D90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561EAE23-E444-40A2-BA70-16458B4D169C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8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83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01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28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511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9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9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89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597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7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2FBF2-CBA0-4094-99A5-7587E2DF2F23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44D45-5C7A-4331-BC8C-D78265D8D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57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gsu.edu/~psydlr/Diana_L._Robins,_Ph.D._files/M-CHATInterview.pdf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Autism Algorithm 5-23-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z="2800" smtClean="0">
                <a:latin typeface="Chalkboard" charset="0"/>
              </a:rPr>
              <a:t>Sibling of a child with autism spectrum disorder</a:t>
            </a:r>
          </a:p>
          <a:p>
            <a:pPr eaLnBrk="1" hangingPunct="1"/>
            <a:endParaRPr lang="en-US" sz="2800" smtClean="0">
              <a:latin typeface="Chalkboard" charset="0"/>
            </a:endParaRPr>
          </a:p>
          <a:p>
            <a:pPr eaLnBrk="1" hangingPunct="1"/>
            <a:r>
              <a:rPr lang="en-US" sz="2800" smtClean="0">
                <a:latin typeface="Chalkboard" charset="0"/>
              </a:rPr>
              <a:t>Familial presence of other warning signs</a:t>
            </a:r>
          </a:p>
          <a:p>
            <a:pPr eaLnBrk="1" hangingPunct="1">
              <a:buFont typeface="Wingdings" charset="2"/>
              <a:buNone/>
            </a:pPr>
            <a:endParaRPr lang="en-US" sz="2800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halkboard" charset="0"/>
              </a:rPr>
              <a:t>Other Concerns</a:t>
            </a:r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latin typeface="Chalkboard" charset="0"/>
              </a:rPr>
              <a:t>Onset during first 3 years of life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halkboard" charset="0"/>
              </a:rPr>
              <a:t>Chronic lifelong course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halkboard" charset="0"/>
              </a:rPr>
              <a:t>Male:female ratio = 4:1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halkboard" charset="0"/>
              </a:rPr>
              <a:t>Underlying neurological dysfunction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halkboard" charset="0"/>
              </a:rPr>
              <a:t>Genetic factors in etiology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Chalkboard" charset="0"/>
              </a:rPr>
              <a:t>Spectrum of severity</a:t>
            </a: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CC00"/>
                </a:solidFill>
                <a:latin typeface="Chalkboard" charset="0"/>
              </a:rPr>
              <a:t>The Basics of Autism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838200"/>
            <a:ext cx="8288338" cy="51816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Chalkboard" charset="0"/>
              </a:rPr>
              <a:t>Kanner</a:t>
            </a:r>
            <a:r>
              <a:rPr lang="en-US" sz="2400" dirty="0" err="1" smtClean="0"/>
              <a:t>’</a:t>
            </a:r>
            <a:r>
              <a:rPr lang="en-US" sz="2400" dirty="0" err="1" smtClean="0">
                <a:latin typeface="Chalkboard" charset="0"/>
              </a:rPr>
              <a:t>s</a:t>
            </a:r>
            <a:r>
              <a:rPr lang="en-US" sz="2400" dirty="0" smtClean="0">
                <a:latin typeface="Chalkboard" charset="0"/>
              </a:rPr>
              <a:t> Description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Leo </a:t>
            </a:r>
            <a:r>
              <a:rPr lang="en-US" sz="2400" dirty="0" err="1" smtClean="0">
                <a:latin typeface="Chalkboard" charset="0"/>
              </a:rPr>
              <a:t>Kanner</a:t>
            </a:r>
            <a:r>
              <a:rPr lang="en-US" sz="2400" dirty="0" smtClean="0">
                <a:latin typeface="Chalkboard" charset="0"/>
              </a:rPr>
              <a:t> (1943) classic paper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Description of 11 children with previously </a:t>
            </a:r>
            <a:r>
              <a:rPr lang="en-US" sz="2400" dirty="0" err="1" smtClean="0">
                <a:latin typeface="Chalkboard" charset="0"/>
              </a:rPr>
              <a:t>undescribed</a:t>
            </a:r>
            <a:r>
              <a:rPr lang="en-US" sz="2400" dirty="0" smtClean="0">
                <a:latin typeface="Chalkboard" charset="0"/>
              </a:rPr>
              <a:t> syndrome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Characteristics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Inability to relate to others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Failure to use language to convey meaning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Obsessive desire for the maintenance of sameness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Anxiety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Congenital onset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Co-morbidity 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Observations to empirical support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3062"/>
            <a:ext cx="6172200" cy="8382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rgbClr val="FFCC00"/>
                </a:solidFill>
                <a:latin typeface="Chalkboard" charset="0"/>
              </a:rPr>
              <a:t>Spectrum of Autism Severity</a:t>
            </a:r>
            <a:endParaRPr lang="en-US" dirty="0" smtClean="0">
              <a:solidFill>
                <a:srgbClr val="F0F23C"/>
              </a:solidFill>
              <a:latin typeface="Chalkboard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135938" cy="49530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Chalkboard" charset="0"/>
              </a:rPr>
              <a:t>Genetic factors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 smtClean="0">
                <a:latin typeface="Chalkboard" charset="0"/>
              </a:rPr>
              <a:t>Recurrence risk for autism after the birth of one child with disorder is 3-6%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 smtClean="0">
                <a:latin typeface="Chalkboard" charset="0"/>
              </a:rPr>
              <a:t>Concordance rate for autism in monozygotic twins is 60% (and up to 90% when social and communication abnormalities included)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 smtClean="0">
                <a:latin typeface="Chalkboard" charset="0"/>
              </a:rPr>
              <a:t>Genome projects and molecular genetic studies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Chalkboard" charset="0"/>
              </a:rPr>
              <a:t>Broader Phenotype factors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Chalkboard" charset="0"/>
              </a:rPr>
              <a:t>Organic Brain Disorder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i="1" dirty="0" smtClean="0">
                <a:latin typeface="Chalkboard" charset="0"/>
              </a:rPr>
              <a:t>f</a:t>
            </a:r>
            <a:r>
              <a:rPr lang="en-US" sz="2800" dirty="0" smtClean="0">
                <a:latin typeface="Chalkboard" charset="0"/>
              </a:rPr>
              <a:t>MRI, MRI studies demonstrate: increased head circumference, brain volume, brain region deficits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543800" cy="685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>
                <a:solidFill>
                  <a:schemeClr val="hlink"/>
                </a:solidFill>
                <a:latin typeface="Chalkboard" charset="0"/>
              </a:rPr>
              <a:t/>
            </a:r>
            <a:br>
              <a:rPr lang="en-US" sz="2800" dirty="0" smtClean="0">
                <a:solidFill>
                  <a:schemeClr val="hlink"/>
                </a:solidFill>
                <a:latin typeface="Chalkboard" charset="0"/>
              </a:rPr>
            </a:br>
            <a:r>
              <a:rPr lang="en-US" sz="2800" dirty="0" smtClean="0">
                <a:solidFill>
                  <a:srgbClr val="3894BC"/>
                </a:solidFill>
                <a:latin typeface="Chalkboard" charset="0"/>
              </a:rPr>
              <a:t>Autism is a Neurodevelopmental Disorder with a Biological Basis</a:t>
            </a:r>
            <a:br>
              <a:rPr lang="en-US" sz="2800" dirty="0" smtClean="0">
                <a:solidFill>
                  <a:srgbClr val="3894BC"/>
                </a:solidFill>
                <a:latin typeface="Chalkboard" charset="0"/>
              </a:rPr>
            </a:br>
            <a:endParaRPr lang="en-US" dirty="0" smtClean="0">
              <a:solidFill>
                <a:schemeClr val="hlink"/>
              </a:solidFill>
              <a:latin typeface="Chalkboard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914400"/>
            <a:ext cx="8153400" cy="54102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Most common initial symptom reported by parents is delayed (or abnormal) speech development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Social-communicative abnormalities in the first and second year of life: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Eye contact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Social referencing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Imitation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Orientation to name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Shared attention and affect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Early recognition and identification of autism--&gt;early behavioral markers of autism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6096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dirty="0" smtClean="0">
                <a:solidFill>
                  <a:srgbClr val="3894BC"/>
                </a:solidFill>
                <a:latin typeface="Chalkboard" charset="0"/>
              </a:rPr>
              <a:t>Autism Can Be Identified Early</a:t>
            </a:r>
            <a:br>
              <a:rPr lang="en-US" sz="3200" dirty="0" smtClean="0">
                <a:solidFill>
                  <a:srgbClr val="3894BC"/>
                </a:solidFill>
                <a:latin typeface="Chalkboard" charset="0"/>
              </a:rPr>
            </a:br>
            <a:endParaRPr lang="en-US" dirty="0" smtClean="0">
              <a:solidFill>
                <a:schemeClr val="hlink"/>
              </a:solidFill>
              <a:latin typeface="Chalkboard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086600" cy="1600200"/>
          </a:xfrm>
        </p:spPr>
        <p:txBody>
          <a:bodyPr/>
          <a:lstStyle/>
          <a:p>
            <a:r>
              <a:rPr lang="en-US" sz="3600" smtClean="0"/>
              <a:t>Specific aspects of history to target in children with ASDs: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hlink"/>
                </a:solidFill>
              </a:rPr>
              <a:t>Seizures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hlink"/>
                </a:solidFill>
              </a:rPr>
              <a:t>GI concerns</a:t>
            </a:r>
            <a:r>
              <a:rPr lang="en-US" sz="28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Diarrhea/constipation/bloating/pain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hlink"/>
                </a:solidFill>
              </a:rPr>
              <a:t>Sleep problems: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Night waking, delayed sleep onset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hlink"/>
                </a:solidFill>
              </a:rPr>
              <a:t>Feeding behaviors</a:t>
            </a:r>
            <a:r>
              <a:rPr lang="en-US" sz="28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Aversions based on taste/texture/appearance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Monitor growth and nutrition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hlink"/>
                </a:solidFill>
              </a:rPr>
              <a:t>Tics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In as many as 9% of children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838200"/>
            <a:ext cx="4038600" cy="5486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CC00"/>
                </a:solidFill>
                <a:cs typeface="Times New Roman" charset="0"/>
              </a:rPr>
              <a:t>Screening results are consistent with typical development.  </a:t>
            </a:r>
            <a:r>
              <a:rPr lang="en-US" sz="2400" u="sng" dirty="0" smtClean="0">
                <a:solidFill>
                  <a:srgbClr val="00CC00"/>
                </a:solidFill>
                <a:cs typeface="Times New Roman" charset="0"/>
              </a:rPr>
              <a:t>No</a:t>
            </a:r>
            <a:r>
              <a:rPr lang="en-US" sz="2400" dirty="0" smtClean="0">
                <a:solidFill>
                  <a:srgbClr val="00CC00"/>
                </a:solidFill>
                <a:cs typeface="Times New Roman" charset="0"/>
              </a:rPr>
              <a:t> signs of developmental delays or risk factors identified.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6600"/>
                </a:solidFill>
                <a:cs typeface="Times New Roman" charset="0"/>
              </a:rPr>
              <a:t>Screening results are consistent with typical development; however, presence of </a:t>
            </a:r>
            <a:r>
              <a:rPr lang="en-US" sz="2400" u="sng" dirty="0" smtClean="0">
                <a:solidFill>
                  <a:srgbClr val="FF6600"/>
                </a:solidFill>
                <a:cs typeface="Times New Roman" charset="0"/>
              </a:rPr>
              <a:t>risk factors</a:t>
            </a:r>
            <a:r>
              <a:rPr lang="en-US" sz="2400" dirty="0" smtClean="0">
                <a:solidFill>
                  <a:srgbClr val="FF6600"/>
                </a:solidFill>
                <a:cs typeface="Times New Roman" charset="0"/>
              </a:rPr>
              <a:t>.</a:t>
            </a:r>
            <a:endParaRPr lang="en-US" sz="2400" dirty="0" smtClean="0">
              <a:cs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Screening results indicate a possible delay or disorder.  Risk factors may be identified.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24400" y="990600"/>
            <a:ext cx="3657600" cy="55626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CC00"/>
                </a:solidFill>
              </a:rPr>
              <a:t>Routine monitoring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solidFill>
                <a:srgbClr val="00CC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olidFill>
                <a:srgbClr val="00CC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solidFill>
                <a:srgbClr val="00CC00"/>
              </a:solidFill>
            </a:endParaRPr>
          </a:p>
          <a:p>
            <a:pPr marL="109728" indent="0" eaLnBrk="1" hangingPunct="1">
              <a:lnSpc>
                <a:spcPct val="90000"/>
              </a:lnSpc>
              <a:buNone/>
            </a:pPr>
            <a:endParaRPr lang="en-US" sz="2400" dirty="0" smtClean="0">
              <a:solidFill>
                <a:srgbClr val="00CC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6600"/>
                </a:solidFill>
              </a:rPr>
              <a:t>Referral for services and supports &amp; heightened monitoring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Assessment, referral for services and supports as needed, &amp; heightened monitoring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5392738" cy="685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dirty="0" smtClean="0">
                <a:solidFill>
                  <a:schemeClr val="tx1"/>
                </a:solidFill>
                <a:latin typeface="Chalkboard" charset="0"/>
              </a:rPr>
              <a:t>Screening Results</a:t>
            </a:r>
            <a:endParaRPr lang="en-US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Palatino" charset="0"/>
              </a:rPr>
              <a:t>Genetics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b="1" smtClean="0">
                <a:latin typeface="Palatino" charset="0"/>
              </a:rPr>
              <a:t>Sibs affected</a:t>
            </a:r>
            <a:r>
              <a:rPr lang="sv-SE" smtClean="0">
                <a:latin typeface="Palatino" charset="0"/>
              </a:rPr>
              <a:t> in 3%: core syndrome</a:t>
            </a:r>
          </a:p>
          <a:p>
            <a:r>
              <a:rPr lang="sv-SE" b="1" smtClean="0">
                <a:latin typeface="Palatino" charset="0"/>
              </a:rPr>
              <a:t>Sibs affected</a:t>
            </a:r>
            <a:r>
              <a:rPr lang="sv-SE" smtClean="0">
                <a:latin typeface="Palatino" charset="0"/>
              </a:rPr>
              <a:t> in 10-20%: spectrum disorder</a:t>
            </a:r>
          </a:p>
          <a:p>
            <a:r>
              <a:rPr lang="sv-SE" b="1" smtClean="0">
                <a:latin typeface="Palatino" charset="0"/>
              </a:rPr>
              <a:t>Identical twins</a:t>
            </a:r>
            <a:r>
              <a:rPr lang="sv-SE" smtClean="0">
                <a:latin typeface="Palatino" charset="0"/>
              </a:rPr>
              <a:t> affected in 60-90%</a:t>
            </a:r>
          </a:p>
          <a:p>
            <a:r>
              <a:rPr lang="sv-SE" b="1" smtClean="0">
                <a:latin typeface="Palatino" charset="0"/>
              </a:rPr>
              <a:t>Non-identical twins</a:t>
            </a:r>
            <a:r>
              <a:rPr lang="sv-SE" smtClean="0">
                <a:latin typeface="Palatino" charset="0"/>
              </a:rPr>
              <a:t> affected in 0-3%</a:t>
            </a:r>
          </a:p>
          <a:p>
            <a:r>
              <a:rPr lang="sv-SE" smtClean="0">
                <a:latin typeface="Palatino" charset="0"/>
              </a:rPr>
              <a:t>All of these findings refer to probands with autism proper, not spectrum disorders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Palatino" charset="0"/>
              </a:rPr>
              <a:t>Genetics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mtClean="0">
                <a:latin typeface="Palatino" charset="0"/>
              </a:rPr>
              <a:t>Genes on certain chromosomes (e.g. 2, 6, 7, 16, 18, 22, and X) may be important (genome scan studies of sib-pairs) </a:t>
            </a:r>
          </a:p>
          <a:p>
            <a:r>
              <a:rPr lang="sv-SE" smtClean="0">
                <a:latin typeface="Palatino" charset="0"/>
              </a:rPr>
              <a:t>Clinical findings in particular syndromes such as partial tetrasomy 15 (15q), Angelman (15q), tuberous sclerosis (9q, 16p), fragile X (X), Rett syndrome (X), Turner syndrome (X)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1" y="228600"/>
            <a:ext cx="8020050" cy="1143000"/>
          </a:xfrm>
        </p:spPr>
        <p:txBody>
          <a:bodyPr/>
          <a:lstStyle/>
          <a:p>
            <a:r>
              <a:rPr lang="en-US" b="0" dirty="0" smtClean="0">
                <a:solidFill>
                  <a:schemeClr val="tx2"/>
                </a:solidFill>
              </a:rPr>
              <a:t>M-CHAT:</a:t>
            </a:r>
            <a:r>
              <a:rPr lang="en-US" b="0" dirty="0" smtClean="0"/>
              <a:t> Does your child...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52600" y="1600200"/>
            <a:ext cx="3398838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smtClean="0"/>
              <a:t>Like to be swung?</a:t>
            </a:r>
          </a:p>
          <a:p>
            <a:pPr>
              <a:lnSpc>
                <a:spcPct val="90000"/>
              </a:lnSpc>
            </a:pPr>
            <a:r>
              <a:rPr lang="en-US" sz="1800" b="1" i="1" smtClean="0">
                <a:solidFill>
                  <a:schemeClr val="tx2"/>
                </a:solidFill>
              </a:rPr>
              <a:t>Take interest in other children</a:t>
            </a:r>
            <a:r>
              <a:rPr lang="en-US" sz="1800" i="1" smtClean="0">
                <a:solidFill>
                  <a:schemeClr val="tx2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Like climbing?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Enjoy peek-a-boo?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Ever pretend to talk on the phone?</a:t>
            </a:r>
          </a:p>
          <a:p>
            <a:pPr>
              <a:lnSpc>
                <a:spcPct val="90000"/>
              </a:lnSpc>
            </a:pPr>
            <a:r>
              <a:rPr lang="en-US" sz="1800" b="1" i="1" smtClean="0">
                <a:solidFill>
                  <a:schemeClr val="tx2"/>
                </a:solidFill>
              </a:rPr>
              <a:t>Ever use index finger to point to ask? To indicate interest?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Play properly with small toys?</a:t>
            </a:r>
          </a:p>
          <a:p>
            <a:pPr>
              <a:lnSpc>
                <a:spcPct val="90000"/>
              </a:lnSpc>
            </a:pPr>
            <a:r>
              <a:rPr lang="en-US" sz="1800" b="1" i="1" smtClean="0">
                <a:solidFill>
                  <a:schemeClr val="tx2"/>
                </a:solidFill>
              </a:rPr>
              <a:t>Bring objects to show?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Look you in the eye?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Seem oversensitive to noise?</a:t>
            </a:r>
          </a:p>
          <a:p>
            <a:pPr>
              <a:lnSpc>
                <a:spcPct val="90000"/>
              </a:lnSpc>
            </a:pPr>
            <a:endParaRPr lang="en-US" sz="1800" smtClean="0"/>
          </a:p>
          <a:p>
            <a:pPr>
              <a:lnSpc>
                <a:spcPct val="90000"/>
              </a:lnSpc>
            </a:pPr>
            <a:endParaRPr lang="en-US" sz="2000" smtClean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87963" y="1600200"/>
            <a:ext cx="3398837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smtClean="0"/>
              <a:t>Smile in response to you?</a:t>
            </a:r>
          </a:p>
          <a:p>
            <a:pPr>
              <a:lnSpc>
                <a:spcPct val="80000"/>
              </a:lnSpc>
            </a:pPr>
            <a:r>
              <a:rPr lang="en-US" sz="1800" b="1" i="1" smtClean="0">
                <a:solidFill>
                  <a:schemeClr val="tx2"/>
                </a:solidFill>
              </a:rPr>
              <a:t>Imitate you?</a:t>
            </a:r>
          </a:p>
          <a:p>
            <a:pPr>
              <a:lnSpc>
                <a:spcPct val="80000"/>
              </a:lnSpc>
            </a:pPr>
            <a:r>
              <a:rPr lang="en-US" sz="1800" i="1" smtClean="0">
                <a:solidFill>
                  <a:schemeClr val="tx2"/>
                </a:solidFill>
              </a:rPr>
              <a:t>Respond to name?</a:t>
            </a:r>
          </a:p>
          <a:p>
            <a:pPr>
              <a:lnSpc>
                <a:spcPct val="80000"/>
              </a:lnSpc>
            </a:pPr>
            <a:r>
              <a:rPr lang="en-US" sz="1800" b="1" i="1" smtClean="0">
                <a:solidFill>
                  <a:schemeClr val="tx2"/>
                </a:solidFill>
              </a:rPr>
              <a:t>If you point, does he look?</a:t>
            </a:r>
          </a:p>
          <a:p>
            <a:pPr>
              <a:lnSpc>
                <a:spcPct val="80000"/>
              </a:lnSpc>
            </a:pPr>
            <a:r>
              <a:rPr lang="en-US" sz="1800" smtClean="0"/>
              <a:t>Walk?</a:t>
            </a:r>
          </a:p>
          <a:p>
            <a:pPr>
              <a:lnSpc>
                <a:spcPct val="80000"/>
              </a:lnSpc>
            </a:pPr>
            <a:r>
              <a:rPr lang="en-US" sz="1800" smtClean="0"/>
              <a:t>Look at things you are?</a:t>
            </a:r>
          </a:p>
          <a:p>
            <a:pPr>
              <a:lnSpc>
                <a:spcPct val="80000"/>
              </a:lnSpc>
            </a:pPr>
            <a:r>
              <a:rPr lang="en-US" sz="1800" smtClean="0"/>
              <a:t>Make unusual finger movements near face?</a:t>
            </a:r>
          </a:p>
          <a:p>
            <a:pPr>
              <a:lnSpc>
                <a:spcPct val="80000"/>
              </a:lnSpc>
            </a:pPr>
            <a:r>
              <a:rPr lang="en-US" sz="1800" smtClean="0"/>
              <a:t>Act as if deaf?</a:t>
            </a:r>
          </a:p>
          <a:p>
            <a:pPr>
              <a:lnSpc>
                <a:spcPct val="80000"/>
              </a:lnSpc>
            </a:pPr>
            <a:r>
              <a:rPr lang="en-US" sz="1800" smtClean="0"/>
              <a:t>Understand what people say?</a:t>
            </a:r>
          </a:p>
          <a:p>
            <a:pPr>
              <a:lnSpc>
                <a:spcPct val="80000"/>
              </a:lnSpc>
            </a:pPr>
            <a:r>
              <a:rPr lang="en-US" sz="1800" smtClean="0"/>
              <a:t>Stare at nothing?</a:t>
            </a:r>
          </a:p>
          <a:p>
            <a:pPr>
              <a:lnSpc>
                <a:spcPct val="80000"/>
              </a:lnSpc>
            </a:pPr>
            <a:r>
              <a:rPr lang="en-US" sz="1800" smtClean="0"/>
              <a:t>Look at your face to check reaction?</a:t>
            </a:r>
          </a:p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endParaRPr lang="en-US" sz="1800" smtClean="0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105400" y="5791200"/>
            <a:ext cx="3733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latin typeface="Comic Sans MS" pitchFamily="66" charset="0"/>
              </a:rPr>
              <a:t>Robins et al, 1999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 rot="-5400000">
            <a:off x="-2752725" y="3133725"/>
            <a:ext cx="6858000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hlinkClick r:id="rId2"/>
              </a:rPr>
              <a:t>http://www2.gsu.edu/~psydlr/Diana_L._Robins,_Ph.D._files/M-CHATInterview.pdf</a:t>
            </a:r>
            <a:r>
              <a:rPr lang="en-US" sz="16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Barriers to Screening in Office Practice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Screening tests too long and difficult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Children uncooperative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Reimbursement limited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chemeClr val="hlink"/>
                </a:solidFill>
              </a:rPr>
              <a:t>96110 for Screening tests like MCHAT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chemeClr val="hlink"/>
                </a:solidFill>
              </a:rPr>
              <a:t>25 modifier if MD interprets and E/M code billed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chemeClr val="hlink"/>
                </a:solidFill>
              </a:rPr>
              <a:t>Have families return for counseling visit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chemeClr val="hlink"/>
                </a:solidFill>
              </a:rPr>
              <a:t>Code for time and counseling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Do not want to alarm parents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Belief that delays will improve on their own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Referral resources unfamiliar or unavailable</a:t>
            </a:r>
          </a:p>
          <a:p>
            <a:pPr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400" dirty="0" smtClean="0">
                <a:latin typeface="Verdana" pitchFamily="-110" charset="0"/>
              </a:rPr>
              <a:t>Diagnostic Assessment Battery for Toddlers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219200"/>
            <a:ext cx="8610600" cy="54864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000" dirty="0" smtClean="0">
                <a:latin typeface="Verdana" pitchFamily="-110" charset="0"/>
              </a:rPr>
              <a:t>Developmental tests: e.g., Mullen Scales of Early Development</a:t>
            </a:r>
          </a:p>
          <a:p>
            <a:endParaRPr lang="en-US" sz="2000" dirty="0" smtClean="0">
              <a:latin typeface="Verdana" pitchFamily="-110" charset="0"/>
            </a:endParaRPr>
          </a:p>
          <a:p>
            <a:r>
              <a:rPr lang="en-US" sz="2000" dirty="0" smtClean="0">
                <a:latin typeface="Verdana" pitchFamily="-110" charset="0"/>
              </a:rPr>
              <a:t>Autism-specific delays and abnormalities: Autism Diagnostic Observation Schedule –Toddler Version</a:t>
            </a:r>
          </a:p>
          <a:p>
            <a:endParaRPr lang="en-US" sz="2000" dirty="0" smtClean="0">
              <a:latin typeface="Verdana" pitchFamily="-110" charset="0"/>
            </a:endParaRPr>
          </a:p>
          <a:p>
            <a:r>
              <a:rPr lang="en-US" sz="2000" dirty="0" smtClean="0">
                <a:latin typeface="Verdana" pitchFamily="-110" charset="0"/>
              </a:rPr>
              <a:t>Communication: Communication and Symbolic Behaviors Scale</a:t>
            </a:r>
          </a:p>
          <a:p>
            <a:endParaRPr lang="en-US" sz="2000" dirty="0" smtClean="0">
              <a:latin typeface="Verdana" pitchFamily="-110" charset="0"/>
            </a:endParaRPr>
          </a:p>
          <a:p>
            <a:r>
              <a:rPr lang="en-US" sz="2000" dirty="0" smtClean="0">
                <a:latin typeface="Verdana" pitchFamily="-110" charset="0"/>
              </a:rPr>
              <a:t>Adaptive skills: Vineland Adaptive Behaviors Schedules-II</a:t>
            </a:r>
          </a:p>
          <a:p>
            <a:endParaRPr lang="en-US" sz="2000" dirty="0" smtClean="0">
              <a:latin typeface="Verdana" pitchFamily="-110" charset="0"/>
            </a:endParaRPr>
          </a:p>
          <a:p>
            <a:r>
              <a:rPr lang="en-US" sz="2000" dirty="0" smtClean="0">
                <a:latin typeface="Verdana" pitchFamily="-110" charset="0"/>
              </a:rPr>
              <a:t>Medical and developmental history interview</a:t>
            </a:r>
          </a:p>
          <a:p>
            <a:endParaRPr lang="en-US" sz="2000" dirty="0" smtClean="0">
              <a:latin typeface="Verdana" pitchFamily="-110" charset="0"/>
            </a:endParaRPr>
          </a:p>
          <a:p>
            <a:r>
              <a:rPr lang="en-US" sz="2000" dirty="0" smtClean="0">
                <a:latin typeface="Verdana" pitchFamily="-110" charset="0"/>
              </a:rPr>
              <a:t>Genetic and neurological testing</a:t>
            </a:r>
          </a:p>
          <a:p>
            <a:endParaRPr lang="en-US" sz="1600" dirty="0" smtClean="0">
              <a:latin typeface="Verdana" pitchFamily="-11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382000" cy="53340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28600" indent="-228600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Conventional language milestones are based on normative data from standardized language instruments for infants. Failure to meet these milestones is associated with a high probability of a developmental disability.</a:t>
            </a:r>
          </a:p>
          <a:p>
            <a:pPr marL="228600" indent="-228600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Lack of acquisition of the following milestones within known accepted and established ranges is considered abnormal: </a:t>
            </a:r>
          </a:p>
          <a:p>
            <a:pPr marL="744538" lvl="1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no babbling by 12 months</a:t>
            </a:r>
          </a:p>
          <a:p>
            <a:pPr marL="744538" lvl="1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no gesturing (e.g., pointing, waving bye-bye) by 12 months </a:t>
            </a:r>
          </a:p>
          <a:p>
            <a:pPr marL="744538" lvl="1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no single words by 16 months </a:t>
            </a:r>
          </a:p>
          <a:p>
            <a:pPr marL="744538" lvl="1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no 2-word spontaneous (not just </a:t>
            </a:r>
            <a:r>
              <a:rPr lang="en-US" sz="2400" dirty="0" err="1" smtClean="0">
                <a:latin typeface="Arial" charset="0"/>
                <a:cs typeface="Times New Roman" charset="0"/>
              </a:rPr>
              <a:t>echolalic</a:t>
            </a:r>
            <a:r>
              <a:rPr lang="en-US" sz="2400" dirty="0" smtClean="0">
                <a:latin typeface="Arial" charset="0"/>
                <a:cs typeface="Times New Roman" charset="0"/>
              </a:rPr>
              <a:t>) phrases by 24 months </a:t>
            </a:r>
          </a:p>
          <a:p>
            <a:pPr marL="744538" lvl="1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any loss of any language or social skills at any age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153400" cy="12954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charset="0"/>
                <a:cs typeface="Times New Roman" charset="0"/>
              </a:rPr>
              <a:t>How are conventional developmental milestones defined? </a:t>
            </a:r>
            <a:endParaRPr lang="en-US" sz="3600" dirty="0" smtClean="0">
              <a:cs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382000" cy="4648200"/>
          </a:xfrm>
        </p:spPr>
        <p:txBody>
          <a:bodyPr>
            <a:normAutofit/>
          </a:bodyPr>
          <a:lstStyle/>
          <a:p>
            <a:pPr marL="228600" indent="-228600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In several studies (n=737 children), parental concerns about speech and language development, behavior, or other developmental issues were highly sensitive (i.e., 75% to 83%) and specific (79% to 81%) in detecting global developmental deficits.</a:t>
            </a:r>
          </a:p>
          <a:p>
            <a:pPr marL="228600" indent="-228600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The absence of such concerns had modest specificity in detecting normal development (47%).</a:t>
            </a:r>
          </a:p>
          <a:p>
            <a:pPr marL="228600" indent="-228600">
              <a:spcBef>
                <a:spcPct val="0"/>
              </a:spcBef>
            </a:pPr>
            <a:r>
              <a:rPr lang="en-US" sz="2400" dirty="0" smtClean="0">
                <a:latin typeface="Arial" charset="0"/>
                <a:cs typeface="Times New Roman" charset="0"/>
              </a:rPr>
              <a:t>In a study that combined parental concern with a standardized parental report found this to be effective for early behavioral and developmental screening in the primary care setting.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7162800" cy="1295400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cs typeface="Times New Roman" charset="0"/>
              </a:rPr>
              <a:t>Do parents provide reliable information regarding their child’s development?</a:t>
            </a:r>
            <a:r>
              <a:rPr lang="en-US" sz="2000" dirty="0" smtClean="0">
                <a:latin typeface="Arial" charset="0"/>
                <a:cs typeface="Times New Roman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914400"/>
            <a:ext cx="4191001" cy="5715000"/>
          </a:xfrm>
          <a:solidFill>
            <a:schemeClr val="bg1"/>
          </a:solidFill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Chalkboard" charset="0"/>
              </a:rPr>
              <a:t>Little or no eye contact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Chalkboard" charset="0"/>
              </a:rPr>
              <a:t>Does not respond to name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Chalkboard" charset="0"/>
              </a:rPr>
              <a:t>Has a language delay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Chalkboard" charset="0"/>
              </a:rPr>
              <a:t>Does not share interest in</a:t>
            </a:r>
            <a:r>
              <a:rPr lang="en-US" sz="2000" dirty="0" smtClean="0"/>
              <a:t> object or activity with a preferred adult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Displays rigidity and gets stuck on certain activities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Expresses insistence on sameness and resistance to change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Inappropriate play or behavior demonstrated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Tantrums easily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Unusual motor behaviors or motor planning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Odd hand and finger mannerisms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914400"/>
            <a:ext cx="4191000" cy="57150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Lines up toys or objects in obsessive manner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Lacks ability to play with toys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Prefers to be alone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Likes to spin self or objects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Uses repetitive words or phrases (echolalia)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Displays self-injurious behaviors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Acts as if deaf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Lacks normal fear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Displays and flapping and/or toy walking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Rocks or bangs head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halkboard" charset="0"/>
              </a:rPr>
              <a:t>Arches back</a:t>
            </a:r>
          </a:p>
          <a:p>
            <a:pPr eaLnBrk="1" hangingPunct="1">
              <a:lnSpc>
                <a:spcPct val="90000"/>
              </a:lnSpc>
            </a:pPr>
            <a:endParaRPr lang="en-US" sz="1400" dirty="0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6019800" cy="6858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dirty="0" smtClean="0">
                <a:latin typeface="Chalkboard" charset="0"/>
              </a:rPr>
              <a:t>Unusual Stereotypic Behaviors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Over-or-under reactive sensory input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touch, sound, taste, sight, hearing</a:t>
            </a:r>
          </a:p>
          <a:p>
            <a:pPr lvl="1" eaLnBrk="1" hangingPunct="1">
              <a:lnSpc>
                <a:spcPct val="90000"/>
              </a:lnSpc>
            </a:pPr>
            <a:endParaRPr lang="en-US" sz="3200" dirty="0" smtClean="0">
              <a:latin typeface="Chalkboard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Over-arousal and regulatory issues</a:t>
            </a:r>
          </a:p>
          <a:p>
            <a:pPr eaLnBrk="1" hangingPunct="1">
              <a:lnSpc>
                <a:spcPct val="90000"/>
              </a:lnSpc>
            </a:pPr>
            <a:endParaRPr lang="en-US" sz="3200" dirty="0" smtClean="0">
              <a:latin typeface="Chalkboard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latin typeface="Chalkboard" charset="0"/>
              </a:rPr>
              <a:t>Difficulty processing sensory information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halkboard" charset="0"/>
              </a:rPr>
              <a:t>Sensory Aversions</a:t>
            </a:r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219200"/>
            <a:ext cx="3886200" cy="5562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latin typeface="Chalkboard" charset="0"/>
              </a:rPr>
              <a:t>Large head circumference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latin typeface="Chalkboard" charset="0"/>
              </a:rPr>
              <a:t>Regression or loss of skills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latin typeface="Chalkboard" charset="0"/>
              </a:rPr>
              <a:t>Low muscle tone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latin typeface="Chalkboard" charset="0"/>
              </a:rPr>
              <a:t>Frequent ear infections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latin typeface="Chalkboard" charset="0"/>
              </a:rPr>
              <a:t>Difficulty sleeping or unusual sleep patterns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err="1" smtClean="0">
                <a:latin typeface="Chalkboard" charset="0"/>
              </a:rPr>
              <a:t>Dysmorphic</a:t>
            </a:r>
            <a:r>
              <a:rPr lang="en-US" sz="3000" dirty="0" smtClean="0">
                <a:latin typeface="Chalkboard" charset="0"/>
              </a:rPr>
              <a:t> features</a:t>
            </a:r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191000" y="1219200"/>
            <a:ext cx="4343400" cy="49530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Frequent gastrointestinal issues (reflux, stomach pains, diarrhea, constipation)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Very picky or unusual eating habits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Rigid preference for certain foods (dairy, gluten)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halkboard" charset="0"/>
              </a:rPr>
              <a:t>Other co-morbid disorders (mental retardation, seizures, hyperactivity, immune dysfunction, anxiety, depression, OCD, etc.)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304800"/>
            <a:ext cx="5392738" cy="685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dirty="0" smtClean="0">
                <a:latin typeface="Chalkboard" charset="0"/>
              </a:rPr>
              <a:t>Physiological Concerns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1124</Words>
  <Application>Microsoft Office PowerPoint</Application>
  <PresentationFormat>On-screen Show (4:3)</PresentationFormat>
  <Paragraphs>181</Paragraphs>
  <Slides>18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M-CHAT: Does your child...</vt:lpstr>
      <vt:lpstr>Barriers to Screening in Office Practice</vt:lpstr>
      <vt:lpstr>Diagnostic Assessment Battery for Toddlers</vt:lpstr>
      <vt:lpstr>How are conventional developmental milestones defined? </vt:lpstr>
      <vt:lpstr>Do parents provide reliable information regarding their child’s development? </vt:lpstr>
      <vt:lpstr>Unusual Stereotypic Behaviors</vt:lpstr>
      <vt:lpstr>Sensory Aversions</vt:lpstr>
      <vt:lpstr>Physiological Concerns</vt:lpstr>
      <vt:lpstr>Other Concerns</vt:lpstr>
      <vt:lpstr>The Basics of Autism</vt:lpstr>
      <vt:lpstr>Spectrum of Autism Severity</vt:lpstr>
      <vt:lpstr> Autism is a Neurodevelopmental Disorder with a Biological Basis </vt:lpstr>
      <vt:lpstr>Autism Can Be Identified Early </vt:lpstr>
      <vt:lpstr>Specific aspects of history to target in children with ASDs:</vt:lpstr>
      <vt:lpstr>Screening Results</vt:lpstr>
      <vt:lpstr>Genetics</vt:lpstr>
      <vt:lpstr>Genetics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2</cp:revision>
  <dcterms:created xsi:type="dcterms:W3CDTF">2011-12-16T09:16:49Z</dcterms:created>
  <dcterms:modified xsi:type="dcterms:W3CDTF">2011-12-16T09:19:29Z</dcterms:modified>
</cp:coreProperties>
</file>